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68" r:id="rId3"/>
    <p:sldId id="272" r:id="rId4"/>
    <p:sldId id="279" r:id="rId5"/>
    <p:sldId id="281" r:id="rId6"/>
    <p:sldId id="282" r:id="rId7"/>
    <p:sldId id="284" r:id="rId8"/>
    <p:sldId id="283" r:id="rId9"/>
    <p:sldId id="286" r:id="rId10"/>
    <p:sldId id="289" r:id="rId11"/>
    <p:sldId id="292" r:id="rId12"/>
    <p:sldId id="291" r:id="rId13"/>
    <p:sldId id="257" r:id="rId14"/>
    <p:sldId id="262" r:id="rId15"/>
    <p:sldId id="273" r:id="rId16"/>
    <p:sldId id="266" r:id="rId17"/>
    <p:sldId id="267" r:id="rId18"/>
    <p:sldId id="269" r:id="rId19"/>
    <p:sldId id="270" r:id="rId20"/>
    <p:sldId id="280" r:id="rId21"/>
    <p:sldId id="287" r:id="rId22"/>
    <p:sldId id="285" r:id="rId23"/>
    <p:sldId id="275" r:id="rId24"/>
    <p:sldId id="276" r:id="rId25"/>
    <p:sldId id="288" r:id="rId26"/>
    <p:sldId id="278" r:id="rId27"/>
    <p:sldId id="290" r:id="rId28"/>
    <p:sldId id="274" r:id="rId29"/>
    <p:sldId id="258" r:id="rId30"/>
    <p:sldId id="259" r:id="rId31"/>
    <p:sldId id="260" r:id="rId32"/>
    <p:sldId id="261" r:id="rId33"/>
    <p:sldId id="263" r:id="rId34"/>
    <p:sldId id="264" r:id="rId35"/>
    <p:sldId id="26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3478" autoAdjust="0"/>
  </p:normalViewPr>
  <p:slideViewPr>
    <p:cSldViewPr snapToGrid="0">
      <p:cViewPr>
        <p:scale>
          <a:sx n="80" d="100"/>
          <a:sy n="80" d="100"/>
        </p:scale>
        <p:origin x="619"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49CCC-AAE6-49C5-A67C-37A9A33BDF20}" type="datetimeFigureOut">
              <a:rPr lang="en-US" smtClean="0"/>
              <a:t>5/7/2017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4EEA-3D74-4565-816B-2D7FF31E779F}" type="slidenum">
              <a:rPr lang="en-US" smtClean="0"/>
              <a:t>‹#›</a:t>
            </a:fld>
            <a:endParaRPr lang="en-US"/>
          </a:p>
        </p:txBody>
      </p:sp>
    </p:spTree>
    <p:extLst>
      <p:ext uri="{BB962C8B-B14F-4D97-AF65-F5344CB8AC3E}">
        <p14:creationId xmlns:p14="http://schemas.microsoft.com/office/powerpoint/2010/main" val="167487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mericanpetproducts.org/press_industrytrends.as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5kids1condo.com/3-ways-tech-can-save-you-money-pet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oney.cnn.com/2017/01/09/pf/cost-of-raising-a-child-201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ackagedfacts.com/Content/Blog/2017/02/07/1-in-3-US-Pet-Owners-Millennials-What-it-Means-for-the-Pet-Food-Marke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Owners’ love for their pets has made the industry a resilient one. As president and CEO of the APPA, Bob </a:t>
            </a:r>
            <a:r>
              <a:rPr lang="en-US" sz="1200" b="0" i="0" kern="1200" dirty="0" err="1">
                <a:solidFill>
                  <a:schemeClr val="tx1"/>
                </a:solidFill>
                <a:effectLst/>
                <a:latin typeface="+mn-lt"/>
                <a:ea typeface="+mn-ea"/>
                <a:cs typeface="+mn-cs"/>
              </a:rPr>
              <a:t>Vetere</a:t>
            </a:r>
            <a:r>
              <a:rPr lang="en-US" sz="1200" b="0" i="0" kern="1200" dirty="0">
                <a:solidFill>
                  <a:schemeClr val="tx1"/>
                </a:solidFill>
                <a:effectLst/>
                <a:latin typeface="+mn-lt"/>
                <a:ea typeface="+mn-ea"/>
                <a:cs typeface="+mn-cs"/>
              </a:rPr>
              <a:t> has been tracking pet spending for decades. From 2007 to 2009, the heart of the financial crisis, the business of pets</a:t>
            </a:r>
            <a:r>
              <a:rPr lang="en-US" sz="1200" b="0" i="0" u="none" strike="noStrike" kern="1200" dirty="0">
                <a:solidFill>
                  <a:schemeClr val="tx1"/>
                </a:solidFill>
                <a:effectLst/>
                <a:latin typeface="+mn-lt"/>
                <a:ea typeface="+mn-ea"/>
                <a:cs typeface="+mn-cs"/>
                <a:hlinkClick r:id="rId3"/>
              </a:rPr>
              <a:t> grew more than 10%</a:t>
            </a:r>
            <a:r>
              <a:rPr lang="en-US" sz="1200" b="0" i="0" kern="1200" dirty="0">
                <a:solidFill>
                  <a:schemeClr val="tx1"/>
                </a:solidFill>
                <a:effectLst/>
                <a:latin typeface="+mn-lt"/>
                <a:ea typeface="+mn-ea"/>
                <a:cs typeface="+mn-cs"/>
              </a:rPr>
              <a:t>. “People cut back on vacations, they cut back on the number of times they go out to eat, they cut back on a lot of other things -- but they’re not going to get rid of their pet,” he says.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http://fortune.com/2016/09/07/pets-are-basically-people/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914EEA-3D74-4565-816B-2D7FF31E779F}" type="slidenum">
              <a:rPr lang="en-US" smtClean="0"/>
              <a:t>2</a:t>
            </a:fld>
            <a:endParaRPr lang="en-US"/>
          </a:p>
        </p:txBody>
      </p:sp>
    </p:spTree>
    <p:extLst>
      <p:ext uri="{BB962C8B-B14F-4D97-AF65-F5344CB8AC3E}">
        <p14:creationId xmlns:p14="http://schemas.microsoft.com/office/powerpoint/2010/main" val="3280400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Lifetime </a:t>
            </a:r>
            <a:r>
              <a:rPr lang="en-US" dirty="0" err="1"/>
              <a:t>ocst</a:t>
            </a:r>
            <a:r>
              <a:rPr lang="en-US" dirty="0"/>
              <a:t> of pet: $32,850</a:t>
            </a:r>
          </a:p>
          <a:p>
            <a:r>
              <a:rPr lang="en-US" dirty="0">
                <a:hlinkClick r:id="rId3"/>
              </a:rPr>
              <a:t>http://5kids1condo.com/3-ways-tech-can-save-you-money-pets/</a:t>
            </a:r>
            <a:endParaRPr lang="en-US" dirty="0"/>
          </a:p>
          <a:p>
            <a:endParaRPr lang="en-US" dirty="0"/>
          </a:p>
          <a:p>
            <a:r>
              <a:rPr lang="en-US" dirty="0"/>
              <a:t>Lifetime cost of child: $233,610</a:t>
            </a:r>
          </a:p>
          <a:p>
            <a:r>
              <a:rPr lang="en-US" dirty="0">
                <a:hlinkClick r:id="rId4"/>
              </a:rPr>
              <a:t>http://money.cnn.com/2017/01/09/pf/cost-of-raising-a-child-2015/</a:t>
            </a:r>
            <a:endParaRPr lang="en-US" dirty="0"/>
          </a:p>
          <a:p>
            <a:endParaRPr lang="en-US" dirty="0"/>
          </a:p>
          <a:p>
            <a:r>
              <a:rPr lang="en-US" dirty="0"/>
              <a:t>Millennial men more likely to have pets</a:t>
            </a:r>
          </a:p>
        </p:txBody>
      </p:sp>
      <p:sp>
        <p:nvSpPr>
          <p:cNvPr id="4" name="Slide Number Placeholder 3"/>
          <p:cNvSpPr>
            <a:spLocks noGrp="1"/>
          </p:cNvSpPr>
          <p:nvPr>
            <p:ph type="sldNum" sz="quarter" idx="10"/>
          </p:nvPr>
        </p:nvSpPr>
        <p:spPr/>
        <p:txBody>
          <a:bodyPr/>
          <a:lstStyle/>
          <a:p>
            <a:fld id="{7A914EEA-3D74-4565-816B-2D7FF31E779F}" type="slidenum">
              <a:rPr lang="en-US" smtClean="0"/>
              <a:t>3</a:t>
            </a:fld>
            <a:endParaRPr lang="en-US"/>
          </a:p>
        </p:txBody>
      </p:sp>
    </p:spTree>
    <p:extLst>
      <p:ext uri="{BB962C8B-B14F-4D97-AF65-F5344CB8AC3E}">
        <p14:creationId xmlns:p14="http://schemas.microsoft.com/office/powerpoint/2010/main" val="263997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&amp; Treats had average rating of 4.53 (second highest after gifts &amp; books), </a:t>
            </a:r>
          </a:p>
          <a:p>
            <a:r>
              <a:rPr lang="en-US" dirty="0"/>
              <a:t>Toys had lost average rating at 3.98 (only one below 4)</a:t>
            </a:r>
          </a:p>
          <a:p>
            <a:r>
              <a:rPr lang="en-US" dirty="0"/>
              <a:t>Dental &amp; Healthcare had average rating of 4.47 (4</a:t>
            </a:r>
            <a:r>
              <a:rPr lang="en-US" baseline="30000" dirty="0"/>
              <a:t>th</a:t>
            </a:r>
            <a:r>
              <a:rPr lang="en-US" dirty="0"/>
              <a:t> highest)</a:t>
            </a:r>
          </a:p>
        </p:txBody>
      </p:sp>
      <p:sp>
        <p:nvSpPr>
          <p:cNvPr id="4" name="Slide Number Placeholder 3"/>
          <p:cNvSpPr>
            <a:spLocks noGrp="1"/>
          </p:cNvSpPr>
          <p:nvPr>
            <p:ph type="sldNum" sz="quarter" idx="10"/>
          </p:nvPr>
        </p:nvSpPr>
        <p:spPr/>
        <p:txBody>
          <a:bodyPr/>
          <a:lstStyle/>
          <a:p>
            <a:fld id="{7A914EEA-3D74-4565-816B-2D7FF31E779F}" type="slidenum">
              <a:rPr lang="en-US" smtClean="0"/>
              <a:t>9</a:t>
            </a:fld>
            <a:endParaRPr lang="en-US"/>
          </a:p>
        </p:txBody>
      </p:sp>
    </p:spTree>
    <p:extLst>
      <p:ext uri="{BB962C8B-B14F-4D97-AF65-F5344CB8AC3E}">
        <p14:creationId xmlns:p14="http://schemas.microsoft.com/office/powerpoint/2010/main" val="75453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14EEA-3D74-4565-816B-2D7FF31E779F}" type="slidenum">
              <a:rPr lang="en-US" smtClean="0"/>
              <a:t>10</a:t>
            </a:fld>
            <a:endParaRPr lang="en-US"/>
          </a:p>
        </p:txBody>
      </p:sp>
    </p:spTree>
    <p:extLst>
      <p:ext uri="{BB962C8B-B14F-4D97-AF65-F5344CB8AC3E}">
        <p14:creationId xmlns:p14="http://schemas.microsoft.com/office/powerpoint/2010/main" val="377949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&amp; Treats had average rating of 4.53 (second highest after gifts &amp; books), </a:t>
            </a:r>
          </a:p>
          <a:p>
            <a:r>
              <a:rPr lang="en-US" dirty="0"/>
              <a:t>Toys had lost average rating at 3.98 (only one below 4)</a:t>
            </a:r>
          </a:p>
          <a:p>
            <a:r>
              <a:rPr lang="en-US" dirty="0"/>
              <a:t>Dental &amp; Healthcare had average rating of 4.47 (4</a:t>
            </a:r>
            <a:r>
              <a:rPr lang="en-US" baseline="30000" dirty="0"/>
              <a:t>th</a:t>
            </a:r>
            <a:r>
              <a:rPr lang="en-US" dirty="0"/>
              <a:t> highest)</a:t>
            </a:r>
          </a:p>
          <a:p>
            <a:endParaRPr lang="en-US" dirty="0"/>
          </a:p>
        </p:txBody>
      </p:sp>
      <p:sp>
        <p:nvSpPr>
          <p:cNvPr id="4" name="Slide Number Placeholder 3"/>
          <p:cNvSpPr>
            <a:spLocks noGrp="1"/>
          </p:cNvSpPr>
          <p:nvPr>
            <p:ph type="sldNum" sz="quarter" idx="10"/>
          </p:nvPr>
        </p:nvSpPr>
        <p:spPr/>
        <p:txBody>
          <a:bodyPr/>
          <a:lstStyle/>
          <a:p>
            <a:fld id="{7A914EEA-3D74-4565-816B-2D7FF31E779F}" type="slidenum">
              <a:rPr lang="en-US" smtClean="0"/>
              <a:t>12</a:t>
            </a:fld>
            <a:endParaRPr lang="en-US"/>
          </a:p>
        </p:txBody>
      </p:sp>
    </p:spTree>
    <p:extLst>
      <p:ext uri="{BB962C8B-B14F-4D97-AF65-F5344CB8AC3E}">
        <p14:creationId xmlns:p14="http://schemas.microsoft.com/office/powerpoint/2010/main" val="90450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https://www.packagedfacts.com/Content/Blog/2017/02/07/1-in-3-US-Pet-Owners-Millennials-What-it-Means-for-the-Pet-Food-Market</a:t>
            </a:r>
            <a:endParaRPr lang="en-US" dirty="0"/>
          </a:p>
          <a:p>
            <a:endParaRPr lang="en-US" dirty="0"/>
          </a:p>
        </p:txBody>
      </p:sp>
      <p:sp>
        <p:nvSpPr>
          <p:cNvPr id="4" name="Slide Number Placeholder 3"/>
          <p:cNvSpPr>
            <a:spLocks noGrp="1"/>
          </p:cNvSpPr>
          <p:nvPr>
            <p:ph type="sldNum" sz="quarter" idx="10"/>
          </p:nvPr>
        </p:nvSpPr>
        <p:spPr/>
        <p:txBody>
          <a:bodyPr/>
          <a:lstStyle/>
          <a:p>
            <a:fld id="{7A914EEA-3D74-4565-816B-2D7FF31E779F}" type="slidenum">
              <a:rPr lang="en-US" smtClean="0"/>
              <a:t>15</a:t>
            </a:fld>
            <a:endParaRPr lang="en-US"/>
          </a:p>
        </p:txBody>
      </p:sp>
    </p:spTree>
    <p:extLst>
      <p:ext uri="{BB962C8B-B14F-4D97-AF65-F5344CB8AC3E}">
        <p14:creationId xmlns:p14="http://schemas.microsoft.com/office/powerpoint/2010/main" val="318049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developments:</a:t>
            </a:r>
          </a:p>
          <a:p>
            <a:r>
              <a:rPr lang="en-US" dirty="0"/>
              <a:t>I used python for everything to get the experience, but I would like to choose more effectively between R and python in the future</a:t>
            </a:r>
          </a:p>
          <a:p>
            <a:r>
              <a:rPr lang="en-US" dirty="0"/>
              <a:t>Scrape something more challenging, more items, tougher layout, ads involved, bots</a:t>
            </a:r>
          </a:p>
          <a:p>
            <a:r>
              <a:rPr lang="en-US" dirty="0"/>
              <a:t>Experiment with </a:t>
            </a:r>
            <a:r>
              <a:rPr lang="en-US" dirty="0" err="1"/>
              <a:t>Bokeh</a:t>
            </a:r>
            <a:r>
              <a:rPr lang="en-US" dirty="0"/>
              <a:t> and more statistical analysis</a:t>
            </a:r>
          </a:p>
        </p:txBody>
      </p:sp>
      <p:sp>
        <p:nvSpPr>
          <p:cNvPr id="4" name="Slide Number Placeholder 3"/>
          <p:cNvSpPr>
            <a:spLocks noGrp="1"/>
          </p:cNvSpPr>
          <p:nvPr>
            <p:ph type="sldNum" sz="quarter" idx="10"/>
          </p:nvPr>
        </p:nvSpPr>
        <p:spPr/>
        <p:txBody>
          <a:bodyPr/>
          <a:lstStyle/>
          <a:p>
            <a:fld id="{7A914EEA-3D74-4565-816B-2D7FF31E779F}" type="slidenum">
              <a:rPr lang="en-US" smtClean="0"/>
              <a:t>22</a:t>
            </a:fld>
            <a:endParaRPr lang="en-US"/>
          </a:p>
        </p:txBody>
      </p:sp>
    </p:spTree>
    <p:extLst>
      <p:ext uri="{BB962C8B-B14F-4D97-AF65-F5344CB8AC3E}">
        <p14:creationId xmlns:p14="http://schemas.microsoft.com/office/powerpoint/2010/main" val="1913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393353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6291C5-9C7E-4E94-94EE-2AF2B74E30F1}"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5428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3545133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870597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1842126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3934025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4154016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1580515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49753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20774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6291C5-9C7E-4E94-94EE-2AF2B74E30F1}"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465340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6291C5-9C7E-4E94-94EE-2AF2B74E30F1}"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132911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6291C5-9C7E-4E94-94EE-2AF2B74E30F1}" type="datetimeFigureOut">
              <a:rPr lang="en-US" smtClean="0"/>
              <a:t>5/7/2017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197857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291C5-9C7E-4E94-94EE-2AF2B74E30F1}" type="datetimeFigureOut">
              <a:rPr lang="en-US" smtClean="0"/>
              <a:t>5/7/2017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322580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291C5-9C7E-4E94-94EE-2AF2B74E30F1}" type="datetimeFigureOut">
              <a:rPr lang="en-US" smtClean="0"/>
              <a:t>5/7/2017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294041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D6291C5-9C7E-4E94-94EE-2AF2B74E30F1}"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70165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2D6291C5-9C7E-4E94-94EE-2AF2B74E30F1}" type="datetimeFigureOut">
              <a:rPr lang="en-US" smtClean="0"/>
              <a:t>5/7/2017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FD315EA0-4E5E-48B4-B837-8BD504C38AD9}" type="slidenum">
              <a:rPr lang="en-US" smtClean="0"/>
              <a:t>‹#›</a:t>
            </a:fld>
            <a:endParaRPr lang="en-US"/>
          </a:p>
        </p:txBody>
      </p:sp>
    </p:spTree>
    <p:extLst>
      <p:ext uri="{BB962C8B-B14F-4D97-AF65-F5344CB8AC3E}">
        <p14:creationId xmlns:p14="http://schemas.microsoft.com/office/powerpoint/2010/main" val="164091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D6291C5-9C7E-4E94-94EE-2AF2B74E30F1}" type="datetimeFigureOut">
              <a:rPr lang="en-US" smtClean="0"/>
              <a:t>5/7/2017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D315EA0-4E5E-48B4-B837-8BD504C38AD9}" type="slidenum">
              <a:rPr lang="en-US" smtClean="0"/>
              <a:t>‹#›</a:t>
            </a:fld>
            <a:endParaRPr lang="en-US"/>
          </a:p>
        </p:txBody>
      </p:sp>
    </p:spTree>
    <p:extLst>
      <p:ext uri="{BB962C8B-B14F-4D97-AF65-F5344CB8AC3E}">
        <p14:creationId xmlns:p14="http://schemas.microsoft.com/office/powerpoint/2010/main" val="10003870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dventuretravelnews.com/the-millennial-generation-is-changing-the-way-we-trave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ackagedfacts.com/Content/Blog/2017/02/07/1-in-3-US-Pet-Owners-Millennials-What-it-Means-for-the-Pet-Food-Mark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https://s3.amazonaws.com/media.wishpond.com/media/003/808/913/original.png?14224589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799" y="2510085"/>
            <a:ext cx="10066471" cy="23671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04846" y="1623306"/>
            <a:ext cx="7327647" cy="1107996"/>
          </a:xfrm>
          <a:prstGeom prst="rect">
            <a:avLst/>
          </a:prstGeom>
          <a:noFill/>
        </p:spPr>
        <p:txBody>
          <a:bodyPr wrap="none" rtlCol="0">
            <a:spAutoFit/>
          </a:bodyPr>
          <a:lstStyle/>
          <a:p>
            <a:r>
              <a:rPr lang="en-US" sz="6600" dirty="0">
                <a:solidFill>
                  <a:srgbClr val="FFFF00"/>
                </a:solidFill>
                <a:effectLst>
                  <a:outerShdw blurRad="38100" dist="38100" dir="2700000" algn="tl">
                    <a:srgbClr val="000000">
                      <a:alpha val="43137"/>
                    </a:srgbClr>
                  </a:outerShdw>
                </a:effectLst>
                <a:latin typeface="Cooper Black" panose="0208090404030B020404" pitchFamily="18" charset="0"/>
                <a:ea typeface="Segoe UI Black" panose="020B0A02040204020203" pitchFamily="34" charset="0"/>
                <a:cs typeface="Segoe UI Black" panose="020B0A02040204020203" pitchFamily="34" charset="0"/>
              </a:rPr>
              <a:t>Web Scraping of </a:t>
            </a:r>
          </a:p>
        </p:txBody>
      </p:sp>
      <p:pic>
        <p:nvPicPr>
          <p:cNvPr id="9" name="Picture 2" descr="Ryuji is an Adorable Shiba Inu Puppy Whos Taking Over the Instagram"/>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91" b="99732" l="9933" r="89933">
                        <a14:foregroundMark x1="27517" y1="53423" x2="37852" y2="66846"/>
                        <a14:foregroundMark x1="18658" y1="47517" x2="23356" y2="60268"/>
                        <a14:foregroundMark x1="23490" y1="67248" x2="23624" y2="84161"/>
                        <a14:foregroundMark x1="23624" y1="84161" x2="29799" y2="99732"/>
                        <a14:foregroundMark x1="37718" y1="92081" x2="55705" y2="91544"/>
                        <a14:foregroundMark x1="55705" y1="91544" x2="56376" y2="91544"/>
                        <a14:foregroundMark x1="39463" y1="97852" x2="50336" y2="94631"/>
                        <a14:foregroundMark x1="45101" y1="46980" x2="55034" y2="47517"/>
                        <a14:foregroundMark x1="29396" y1="38926" x2="41611" y2="37181"/>
                        <a14:foregroundMark x1="15705" y1="26443" x2="19329" y2="43490"/>
                        <a14:foregroundMark x1="17718" y1="24295" x2="31812" y2="13960"/>
                        <a14:foregroundMark x1="31812" y1="13960" x2="48188" y2="8591"/>
                        <a14:foregroundMark x1="48188" y1="8591" x2="56913" y2="9933"/>
                        <a14:foregroundMark x1="22148" y1="60134" x2="20000" y2="79463"/>
                        <a14:foregroundMark x1="42282" y1="54228" x2="53423" y2="64564"/>
                        <a14:backgroundMark x1="86040" y1="24966" x2="82148" y2="37584"/>
                        <a14:backgroundMark x1="74899" y1="19060" x2="79329" y2="33154"/>
                        <a14:backgroundMark x1="70201" y1="23758" x2="73423" y2="31275"/>
                        <a14:backgroundMark x1="20671" y1="11141" x2="16510" y2="15034"/>
                      </a14:backgroundRemoval>
                    </a14:imgEffect>
                  </a14:imgLayer>
                </a14:imgProps>
              </a:ext>
              <a:ext uri="{28A0092B-C50C-407E-A947-70E740481C1C}">
                <a14:useLocalDpi xmlns:a14="http://schemas.microsoft.com/office/drawing/2010/main" val="0"/>
              </a:ext>
            </a:extLst>
          </a:blip>
          <a:srcRect/>
          <a:stretch>
            <a:fillRect/>
          </a:stretch>
        </p:blipFill>
        <p:spPr bwMode="auto">
          <a:xfrm>
            <a:off x="-213946" y="3540125"/>
            <a:ext cx="3366721" cy="336672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9412072" y="6539984"/>
            <a:ext cx="2779928" cy="246221"/>
          </a:xfrm>
          <a:prstGeom prst="rect">
            <a:avLst/>
          </a:prstGeom>
        </p:spPr>
        <p:txBody>
          <a:bodyPr wrap="none">
            <a:spAutoFit/>
          </a:bodyPr>
          <a:lstStyle/>
          <a:p>
            <a:r>
              <a:rPr lang="en-US" sz="1000" dirty="0"/>
              <a:t>http://www.sortra.com/ryuji-shiba-puppy/</a:t>
            </a:r>
          </a:p>
        </p:txBody>
      </p:sp>
    </p:spTree>
    <p:extLst>
      <p:ext uri="{BB962C8B-B14F-4D97-AF65-F5344CB8AC3E}">
        <p14:creationId xmlns:p14="http://schemas.microsoft.com/office/powerpoint/2010/main" val="77123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7648" y="2533029"/>
            <a:ext cx="4268888" cy="3214628"/>
          </a:xfrm>
          <a:prstGeom prst="rect">
            <a:avLst/>
          </a:prstGeom>
        </p:spPr>
      </p:pic>
      <p:pic>
        <p:nvPicPr>
          <p:cNvPr id="5" name="Picture 4"/>
          <p:cNvPicPr>
            <a:picLocks noChangeAspect="1"/>
          </p:cNvPicPr>
          <p:nvPr/>
        </p:nvPicPr>
        <p:blipFill>
          <a:blip r:embed="rId4"/>
          <a:stretch>
            <a:fillRect/>
          </a:stretch>
        </p:blipFill>
        <p:spPr>
          <a:xfrm>
            <a:off x="4972957" y="650647"/>
            <a:ext cx="6627164" cy="5388645"/>
          </a:xfrm>
          <a:prstGeom prst="rect">
            <a:avLst/>
          </a:prstGeom>
        </p:spPr>
      </p:pic>
      <p:pic>
        <p:nvPicPr>
          <p:cNvPr id="6" name="Picture 5"/>
          <p:cNvPicPr>
            <a:picLocks noChangeAspect="1"/>
          </p:cNvPicPr>
          <p:nvPr/>
        </p:nvPicPr>
        <p:blipFill>
          <a:blip r:embed="rId5"/>
          <a:stretch>
            <a:fillRect/>
          </a:stretch>
        </p:blipFill>
        <p:spPr>
          <a:xfrm>
            <a:off x="1778290" y="764947"/>
            <a:ext cx="1619250" cy="1447800"/>
          </a:xfrm>
          <a:prstGeom prst="rect">
            <a:avLst/>
          </a:prstGeom>
        </p:spPr>
      </p:pic>
    </p:spTree>
    <p:extLst>
      <p:ext uri="{BB962C8B-B14F-4D97-AF65-F5344CB8AC3E}">
        <p14:creationId xmlns:p14="http://schemas.microsoft.com/office/powerpoint/2010/main" val="374444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28000"/>
                  <a:satMod val="94000"/>
                  <a:lumMod val="20000"/>
                </a:schemeClr>
                <a:schemeClr val="bg2">
                  <a:tint val="94000"/>
                  <a:shade val="84000"/>
                  <a:satMod val="148000"/>
                  <a:lumMod val="114000"/>
                </a:schemeClr>
              </a:duotone>
            </a:blip>
            <a:stretch/>
          </a:blip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generated with high confidence"/>
          <p:cNvPicPr>
            <a:picLocks noChangeAspect="1"/>
          </p:cNvPicPr>
          <p:nvPr/>
        </p:nvPicPr>
        <p:blipFill>
          <a:blip r:embed="rId3"/>
          <a:stretch>
            <a:fillRect/>
          </a:stretch>
        </p:blipFill>
        <p:spPr>
          <a:xfrm>
            <a:off x="804334" y="1184335"/>
            <a:ext cx="10583330" cy="4497914"/>
          </a:xfrm>
          <a:prstGeom prst="rect">
            <a:avLst/>
          </a:prstGeom>
        </p:spPr>
      </p:pic>
    </p:spTree>
    <p:extLst>
      <p:ext uri="{BB962C8B-B14F-4D97-AF65-F5344CB8AC3E}">
        <p14:creationId xmlns:p14="http://schemas.microsoft.com/office/powerpoint/2010/main" val="398158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7991" y="789172"/>
            <a:ext cx="7881581" cy="5502939"/>
          </a:xfrm>
          <a:prstGeom prst="rect">
            <a:avLst/>
          </a:prstGeom>
        </p:spPr>
      </p:pic>
      <p:pic>
        <p:nvPicPr>
          <p:cNvPr id="3" name="Picture 2"/>
          <p:cNvPicPr>
            <a:picLocks noChangeAspect="1"/>
          </p:cNvPicPr>
          <p:nvPr/>
        </p:nvPicPr>
        <p:blipFill>
          <a:blip r:embed="rId4"/>
          <a:stretch>
            <a:fillRect/>
          </a:stretch>
        </p:blipFill>
        <p:spPr>
          <a:xfrm>
            <a:off x="7389834" y="1407041"/>
            <a:ext cx="3419475" cy="4267200"/>
          </a:xfrm>
          <a:prstGeom prst="rect">
            <a:avLst/>
          </a:prstGeom>
          <a:ln>
            <a:solidFill>
              <a:schemeClr val="bg1"/>
            </a:solidFill>
          </a:ln>
        </p:spPr>
      </p:pic>
    </p:spTree>
    <p:extLst>
      <p:ext uri="{BB962C8B-B14F-4D97-AF65-F5344CB8AC3E}">
        <p14:creationId xmlns:p14="http://schemas.microsoft.com/office/powerpoint/2010/main" val="22863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5837" y="542925"/>
            <a:ext cx="10204483" cy="5781675"/>
          </a:xfrm>
          <a:prstGeom prst="rect">
            <a:avLst/>
          </a:prstGeom>
        </p:spPr>
      </p:pic>
      <p:sp>
        <p:nvSpPr>
          <p:cNvPr id="3" name="Rectangle 2"/>
          <p:cNvSpPr/>
          <p:nvPr/>
        </p:nvSpPr>
        <p:spPr>
          <a:xfrm>
            <a:off x="6381135" y="6610350"/>
            <a:ext cx="6096000" cy="200055"/>
          </a:xfrm>
          <a:prstGeom prst="rect">
            <a:avLst/>
          </a:prstGeom>
        </p:spPr>
        <p:txBody>
          <a:bodyPr>
            <a:spAutoFit/>
          </a:bodyPr>
          <a:lstStyle/>
          <a:p>
            <a:r>
              <a:rPr lang="en-US" sz="700" dirty="0"/>
              <a:t>https://pida.memberclicks.net/assets/PILC16presentations/pilc%20lange%20petfood%20trends%20shaping%20the%20world.pdf</a:t>
            </a:r>
          </a:p>
        </p:txBody>
      </p:sp>
    </p:spTree>
    <p:extLst>
      <p:ext uri="{BB962C8B-B14F-4D97-AF65-F5344CB8AC3E}">
        <p14:creationId xmlns:p14="http://schemas.microsoft.com/office/powerpoint/2010/main" val="311289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437" y="238125"/>
            <a:ext cx="11287125" cy="6381750"/>
          </a:xfrm>
          <a:prstGeom prst="rect">
            <a:avLst/>
          </a:prstGeom>
        </p:spPr>
      </p:pic>
    </p:spTree>
    <p:extLst>
      <p:ext uri="{BB962C8B-B14F-4D97-AF65-F5344CB8AC3E}">
        <p14:creationId xmlns:p14="http://schemas.microsoft.com/office/powerpoint/2010/main" val="348913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190501"/>
            <a:ext cx="9905998" cy="6448424"/>
          </a:xfrm>
        </p:spPr>
        <p:txBody>
          <a:bodyPr>
            <a:normAutofit fontScale="77500" lnSpcReduction="20000"/>
          </a:bodyPr>
          <a:lstStyle/>
          <a:p>
            <a:r>
              <a:rPr lang="en-US" dirty="0">
                <a:hlinkClick r:id="rId3"/>
              </a:rPr>
              <a:t>http://www.adventuretravelnews.com/the-millennial-generation-is-changing-the-way-we-travel</a:t>
            </a:r>
            <a:endParaRPr lang="en-US" dirty="0"/>
          </a:p>
          <a:p>
            <a:r>
              <a:rPr lang="en-US" dirty="0"/>
              <a:t>they travel on average 4.2 times per year compared to 2.9 and 3.2 times per year for older generations.</a:t>
            </a:r>
            <a:br>
              <a:rPr lang="en-US" dirty="0"/>
            </a:br>
            <a:r>
              <a:rPr lang="en-US" dirty="0">
                <a:hlinkClick r:id="rId4" tooltip="1 in 3 U.S. Pet Owners Millennials: What it Means for the Pet Food Market"/>
              </a:rPr>
              <a:t>1 in 3 U.S. Pet Owners Millennials: What it Means for the Pet Food Market</a:t>
            </a:r>
            <a:endParaRPr lang="en-US" dirty="0"/>
          </a:p>
          <a:p>
            <a:r>
              <a:rPr lang="en-US" dirty="0"/>
              <a:t>More than half (55%) of Millennial pet owners are willing to try holistic and natural-branded nutritional supplements before resorting to conventional pet medication, as opposed to only 30% of owners 35 and over. When the only option left is to buy conventional pet medication however, more than half (52%) of Millennials buy meds oppose to only 28% of any other demographic.</a:t>
            </a:r>
          </a:p>
          <a:p>
            <a:r>
              <a:rPr lang="en-US" dirty="0"/>
              <a:t>Nearly three-quarters (69%) of Millennial pet owners are more likely to consider foods whose recipes use naturally-made ingredients over “normal,” mass-produced foods, versus fewer than half (44%) of owners over 35.</a:t>
            </a:r>
          </a:p>
          <a:p>
            <a:r>
              <a:rPr lang="en-US" dirty="0"/>
              <a:t>Three-quarters (75%) of Millennial dog owners agree that fear of pet food contamination or product safety is a key consideration in the foods they buy, compared to only 66% of their older counterparts. Almost two-thirds (64%) of Millennial cat owners compared to just 49% of other owners are likely to feel the same way. Today, pet food companies are increasingly vigilant in their internal protocols for </a:t>
            </a:r>
            <a:r>
              <a:rPr lang="en-US" dirty="0" err="1"/>
              <a:t>indentifying</a:t>
            </a:r>
            <a:r>
              <a:rPr lang="en-US" dirty="0"/>
              <a:t> safety issues, and it’s not uncommon for companies to recall as much as a week’s worth of product when just one line of product is found to be contaminated. One pet company, </a:t>
            </a:r>
            <a:r>
              <a:rPr lang="en-US" dirty="0" err="1"/>
              <a:t>Evanger's</a:t>
            </a:r>
            <a:r>
              <a:rPr lang="en-US" dirty="0"/>
              <a:t> Dog and Cat Food, did just this in February 2017 after a potential contaminant was found in one of its products. The food was linked to illness in five dogs that ate it (and one of the dogs died).</a:t>
            </a:r>
          </a:p>
          <a:p>
            <a:r>
              <a:rPr lang="en-US" dirty="0"/>
              <a:t>Millennials are on the lookout for products whose labeling is transparent and green, and are most likely to use pet foods with formulations geared toward enhancing the health of their pets, including pet foods characterized as organic, holistic, non-GMO, and grain-free.</a:t>
            </a:r>
          </a:p>
          <a:p>
            <a:endParaRPr lang="en-US" dirty="0"/>
          </a:p>
          <a:p>
            <a:r>
              <a:rPr lang="en-US" dirty="0"/>
              <a:t>Scientific messaging </a:t>
            </a:r>
            <a:r>
              <a:rPr lang="en-US" dirty="0" err="1"/>
              <a:t>wors</a:t>
            </a:r>
            <a:r>
              <a:rPr lang="en-US" dirty="0"/>
              <a:t> better for millennials and emotional messaging works better for boomers</a:t>
            </a:r>
          </a:p>
        </p:txBody>
      </p:sp>
    </p:spTree>
    <p:extLst>
      <p:ext uri="{BB962C8B-B14F-4D97-AF65-F5344CB8AC3E}">
        <p14:creationId xmlns:p14="http://schemas.microsoft.com/office/powerpoint/2010/main" val="277750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6386" y="976312"/>
            <a:ext cx="4610100" cy="5076825"/>
          </a:xfrm>
          <a:prstGeom prst="rect">
            <a:avLst/>
          </a:prstGeom>
        </p:spPr>
      </p:pic>
      <p:sp>
        <p:nvSpPr>
          <p:cNvPr id="3" name="Rectangle 2"/>
          <p:cNvSpPr/>
          <p:nvPr/>
        </p:nvSpPr>
        <p:spPr>
          <a:xfrm>
            <a:off x="95249" y="181660"/>
            <a:ext cx="7572375" cy="369332"/>
          </a:xfrm>
          <a:prstGeom prst="rect">
            <a:avLst/>
          </a:prstGeom>
        </p:spPr>
        <p:txBody>
          <a:bodyPr wrap="square">
            <a:spAutoFit/>
          </a:bodyPr>
          <a:lstStyle/>
          <a:p>
            <a:r>
              <a:rPr lang="en-US" dirty="0"/>
              <a:t>http://www.americanpetproducts.org/press_industrytrends.asp</a:t>
            </a:r>
          </a:p>
        </p:txBody>
      </p:sp>
      <p:pic>
        <p:nvPicPr>
          <p:cNvPr id="4" name="Picture 3"/>
          <p:cNvPicPr>
            <a:picLocks noChangeAspect="1"/>
          </p:cNvPicPr>
          <p:nvPr/>
        </p:nvPicPr>
        <p:blipFill>
          <a:blip r:embed="rId3"/>
          <a:stretch>
            <a:fillRect/>
          </a:stretch>
        </p:blipFill>
        <p:spPr>
          <a:xfrm>
            <a:off x="8334375" y="2181224"/>
            <a:ext cx="3409950" cy="2495550"/>
          </a:xfrm>
          <a:prstGeom prst="rect">
            <a:avLst/>
          </a:prstGeom>
        </p:spPr>
      </p:pic>
    </p:spTree>
    <p:extLst>
      <p:ext uri="{BB962C8B-B14F-4D97-AF65-F5344CB8AC3E}">
        <p14:creationId xmlns:p14="http://schemas.microsoft.com/office/powerpoint/2010/main" val="63983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53578" y="0"/>
            <a:ext cx="5884843" cy="6858000"/>
          </a:xfrm>
          <a:prstGeom prst="rect">
            <a:avLst/>
          </a:prstGeom>
        </p:spPr>
      </p:pic>
      <p:sp>
        <p:nvSpPr>
          <p:cNvPr id="3" name="Rectangle 2"/>
          <p:cNvSpPr/>
          <p:nvPr/>
        </p:nvSpPr>
        <p:spPr>
          <a:xfrm>
            <a:off x="6319329" y="844034"/>
            <a:ext cx="5725542" cy="369332"/>
          </a:xfrm>
          <a:prstGeom prst="rect">
            <a:avLst/>
          </a:prstGeom>
        </p:spPr>
        <p:txBody>
          <a:bodyPr wrap="none">
            <a:spAutoFit/>
          </a:bodyPr>
          <a:lstStyle/>
          <a:p>
            <a:r>
              <a:rPr lang="en-US" dirty="0"/>
              <a:t>http://fortune.com/2016/09/07/pets-are-basically-people/</a:t>
            </a:r>
          </a:p>
        </p:txBody>
      </p:sp>
    </p:spTree>
    <p:extLst>
      <p:ext uri="{BB962C8B-B14F-4D97-AF65-F5344CB8AC3E}">
        <p14:creationId xmlns:p14="http://schemas.microsoft.com/office/powerpoint/2010/main" val="1100952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3862" y="347662"/>
            <a:ext cx="7648575" cy="2181225"/>
          </a:xfrm>
          <a:prstGeom prst="rect">
            <a:avLst/>
          </a:prstGeom>
        </p:spPr>
      </p:pic>
      <p:pic>
        <p:nvPicPr>
          <p:cNvPr id="4" name="Picture 3"/>
          <p:cNvPicPr>
            <a:picLocks noChangeAspect="1"/>
          </p:cNvPicPr>
          <p:nvPr/>
        </p:nvPicPr>
        <p:blipFill>
          <a:blip r:embed="rId3"/>
          <a:stretch>
            <a:fillRect/>
          </a:stretch>
        </p:blipFill>
        <p:spPr>
          <a:xfrm>
            <a:off x="4605337" y="3990975"/>
            <a:ext cx="6934200" cy="1714500"/>
          </a:xfrm>
          <a:prstGeom prst="rect">
            <a:avLst/>
          </a:prstGeom>
        </p:spPr>
      </p:pic>
    </p:spTree>
    <p:extLst>
      <p:ext uri="{BB962C8B-B14F-4D97-AF65-F5344CB8AC3E}">
        <p14:creationId xmlns:p14="http://schemas.microsoft.com/office/powerpoint/2010/main" val="54862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9048" y="0"/>
            <a:ext cx="6093904" cy="6858000"/>
          </a:xfrm>
          <a:prstGeom prst="rect">
            <a:avLst/>
          </a:prstGeom>
        </p:spPr>
      </p:pic>
    </p:spTree>
    <p:extLst>
      <p:ext uri="{BB962C8B-B14F-4D97-AF65-F5344CB8AC3E}">
        <p14:creationId xmlns:p14="http://schemas.microsoft.com/office/powerpoint/2010/main" val="2008007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41551" y="310718"/>
            <a:ext cx="5706999" cy="6185331"/>
          </a:xfrm>
          <a:prstGeom prst="rect">
            <a:avLst/>
          </a:prstGeom>
        </p:spPr>
      </p:pic>
      <p:sp>
        <p:nvSpPr>
          <p:cNvPr id="3" name="Rectangle 2"/>
          <p:cNvSpPr/>
          <p:nvPr/>
        </p:nvSpPr>
        <p:spPr>
          <a:xfrm>
            <a:off x="0" y="6635577"/>
            <a:ext cx="3430747" cy="230832"/>
          </a:xfrm>
          <a:prstGeom prst="rect">
            <a:avLst/>
          </a:prstGeom>
        </p:spPr>
        <p:txBody>
          <a:bodyPr wrap="none">
            <a:spAutoFit/>
          </a:bodyPr>
          <a:lstStyle/>
          <a:p>
            <a:r>
              <a:rPr lang="en-US" sz="900" dirty="0">
                <a:solidFill>
                  <a:schemeClr val="tx1">
                    <a:lumMod val="75000"/>
                  </a:schemeClr>
                </a:solidFill>
              </a:rPr>
              <a:t>http://fortune.com/2016/09/07/pets-are-basically-people/</a:t>
            </a:r>
          </a:p>
        </p:txBody>
      </p:sp>
      <p:sp>
        <p:nvSpPr>
          <p:cNvPr id="4" name="TextBox 3"/>
          <p:cNvSpPr txBox="1"/>
          <p:nvPr/>
        </p:nvSpPr>
        <p:spPr>
          <a:xfrm>
            <a:off x="8036695" y="1212214"/>
            <a:ext cx="3707630" cy="4524315"/>
          </a:xfrm>
          <a:prstGeom prst="rect">
            <a:avLst/>
          </a:prstGeom>
          <a:noFill/>
        </p:spPr>
        <p:txBody>
          <a:bodyPr wrap="square" rtlCol="0">
            <a:spAutoFit/>
          </a:bodyPr>
          <a:lstStyle/>
          <a:p>
            <a:r>
              <a:rPr lang="en-US" sz="2400" dirty="0"/>
              <a:t>The pet industry has grown three-fold since 1996.</a:t>
            </a:r>
          </a:p>
          <a:p>
            <a:endParaRPr lang="en-US" sz="2400" dirty="0"/>
          </a:p>
          <a:p>
            <a:endParaRPr lang="en-US" sz="2400" dirty="0"/>
          </a:p>
          <a:p>
            <a:endParaRPr lang="en-US" sz="2400" dirty="0"/>
          </a:p>
          <a:p>
            <a:r>
              <a:rPr lang="en-US" sz="2400" dirty="0"/>
              <a:t>The pet industry continued to grow through the Great Recession (2007 – 2009)</a:t>
            </a:r>
          </a:p>
          <a:p>
            <a:endParaRPr lang="en-US" sz="2400" dirty="0"/>
          </a:p>
          <a:p>
            <a:endParaRPr lang="en-US" sz="2400" dirty="0"/>
          </a:p>
        </p:txBody>
      </p:sp>
      <p:sp>
        <p:nvSpPr>
          <p:cNvPr id="5" name="Rectangle 4"/>
          <p:cNvSpPr/>
          <p:nvPr/>
        </p:nvSpPr>
        <p:spPr>
          <a:xfrm>
            <a:off x="4595050" y="6627168"/>
            <a:ext cx="7724775" cy="230832"/>
          </a:xfrm>
          <a:prstGeom prst="rect">
            <a:avLst/>
          </a:prstGeom>
        </p:spPr>
        <p:txBody>
          <a:bodyPr wrap="square">
            <a:spAutoFit/>
          </a:bodyPr>
          <a:lstStyle/>
          <a:p>
            <a:r>
              <a:rPr lang="en-US" sz="900" dirty="0">
                <a:solidFill>
                  <a:schemeClr val="tx1">
                    <a:lumMod val="75000"/>
                  </a:schemeClr>
                </a:solidFill>
              </a:rPr>
              <a:t>https://www.washingtonpost.com/news/business/wp/2016/09/13/millennials-are-picking-pets-over-people/?utm_term=.ec61e57b7dfe</a:t>
            </a:r>
          </a:p>
        </p:txBody>
      </p:sp>
    </p:spTree>
    <p:extLst>
      <p:ext uri="{BB962C8B-B14F-4D97-AF65-F5344CB8AC3E}">
        <p14:creationId xmlns:p14="http://schemas.microsoft.com/office/powerpoint/2010/main" val="160867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instinct pet food"/>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308034" y="4161407"/>
            <a:ext cx="5112595" cy="16999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urina p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57202" y="878903"/>
            <a:ext cx="5426764" cy="1790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text, screenshot&#10;&#10;Description generated with high confidence"/>
          <p:cNvPicPr>
            <a:picLocks noChangeAspect="1"/>
          </p:cNvPicPr>
          <p:nvPr/>
        </p:nvPicPr>
        <p:blipFill>
          <a:blip r:embed="rId4"/>
          <a:stretch>
            <a:fillRect/>
          </a:stretch>
        </p:blipFill>
        <p:spPr>
          <a:xfrm>
            <a:off x="457201" y="4299113"/>
            <a:ext cx="5426764" cy="1424526"/>
          </a:xfrm>
          <a:prstGeom prst="rect">
            <a:avLst/>
          </a:prstGeom>
        </p:spPr>
      </p:pic>
      <p:pic>
        <p:nvPicPr>
          <p:cNvPr id="2052"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308034" y="713456"/>
            <a:ext cx="5112595" cy="212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38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9" y="1480456"/>
            <a:ext cx="6466114" cy="2308324"/>
          </a:xfrm>
          <a:prstGeom prst="rect">
            <a:avLst/>
          </a:prstGeom>
          <a:noFill/>
        </p:spPr>
        <p:txBody>
          <a:bodyPr wrap="square" rtlCol="0">
            <a:spAutoFit/>
          </a:bodyPr>
          <a:lstStyle/>
          <a:p>
            <a:r>
              <a:rPr lang="en-US" sz="4800" dirty="0"/>
              <a:t>Conclusions:</a:t>
            </a:r>
          </a:p>
          <a:p>
            <a:endParaRPr lang="en-US" sz="4800" dirty="0"/>
          </a:p>
          <a:p>
            <a:endParaRPr lang="en-US" sz="4800" dirty="0"/>
          </a:p>
        </p:txBody>
      </p:sp>
    </p:spTree>
    <p:extLst>
      <p:ext uri="{BB962C8B-B14F-4D97-AF65-F5344CB8AC3E}">
        <p14:creationId xmlns:p14="http://schemas.microsoft.com/office/powerpoint/2010/main" val="406647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198" y="743579"/>
            <a:ext cx="10504715" cy="5112935"/>
          </a:xfrm>
          <a:prstGeom prst="rect">
            <a:avLst/>
          </a:prstGeom>
        </p:spPr>
        <p:txBody>
          <a:bodyPr vert="horz" lIns="91440" tIns="45720" rIns="91440" bIns="45720" rtlCol="0" anchor="b">
            <a:normAutofit/>
          </a:bodyPr>
          <a:lstStyle/>
          <a:p>
            <a:pPr>
              <a:lnSpc>
                <a:spcPct val="90000"/>
              </a:lnSpc>
              <a:spcBef>
                <a:spcPct val="0"/>
              </a:spcBef>
            </a:pPr>
            <a:r>
              <a:rPr lang="en-US" sz="4800" kern="1200" dirty="0">
                <a:solidFill>
                  <a:schemeClr val="tx1"/>
                </a:solidFill>
                <a:latin typeface="+mj-lt"/>
                <a:ea typeface="+mj-ea"/>
                <a:cs typeface="+mj-cs"/>
              </a:rPr>
              <a:t>Future Work and Further Questions</a:t>
            </a:r>
          </a:p>
          <a:p>
            <a:pPr>
              <a:lnSpc>
                <a:spcPct val="90000"/>
              </a:lnSpc>
              <a:spcBef>
                <a:spcPct val="0"/>
              </a:spcBef>
            </a:pPr>
            <a:endParaRPr lang="en-US" sz="4800" dirty="0">
              <a:latin typeface="+mj-lt"/>
              <a:ea typeface="+mj-ea"/>
              <a:cs typeface="+mj-cs"/>
            </a:endParaRPr>
          </a:p>
          <a:p>
            <a:pPr marL="685800" indent="-685800">
              <a:lnSpc>
                <a:spcPct val="150000"/>
              </a:lnSpc>
              <a:spcBef>
                <a:spcPct val="0"/>
              </a:spcBef>
              <a:buFont typeface="Arial" panose="020B0604020202020204" pitchFamily="34" charset="0"/>
              <a:buChar char="•"/>
            </a:pPr>
            <a:r>
              <a:rPr lang="en-US" sz="3200" kern="1200" dirty="0">
                <a:solidFill>
                  <a:schemeClr val="tx1"/>
                </a:solidFill>
                <a:latin typeface="+mj-lt"/>
                <a:ea typeface="+mj-ea"/>
                <a:cs typeface="+mj-cs"/>
              </a:rPr>
              <a:t>Product sales</a:t>
            </a:r>
          </a:p>
          <a:p>
            <a:pPr marL="685800" indent="-685800">
              <a:lnSpc>
                <a:spcPct val="150000"/>
              </a:lnSpc>
              <a:spcBef>
                <a:spcPct val="0"/>
              </a:spcBef>
              <a:buFont typeface="Arial" panose="020B0604020202020204" pitchFamily="34" charset="0"/>
              <a:buChar char="•"/>
            </a:pPr>
            <a:r>
              <a:rPr lang="en-US" sz="3200" dirty="0">
                <a:latin typeface="+mj-lt"/>
                <a:ea typeface="+mj-ea"/>
                <a:cs typeface="+mj-cs"/>
              </a:rPr>
              <a:t>Textual analysis of reviews</a:t>
            </a:r>
          </a:p>
          <a:p>
            <a:pPr marL="685800" indent="-685800">
              <a:lnSpc>
                <a:spcPct val="150000"/>
              </a:lnSpc>
              <a:spcBef>
                <a:spcPct val="0"/>
              </a:spcBef>
              <a:buFont typeface="Arial" panose="020B0604020202020204" pitchFamily="34" charset="0"/>
              <a:buChar char="•"/>
            </a:pPr>
            <a:r>
              <a:rPr lang="en-US" sz="3200" dirty="0">
                <a:latin typeface="+mj-lt"/>
                <a:ea typeface="+mj-ea"/>
                <a:cs typeface="+mj-cs"/>
              </a:rPr>
              <a:t>Focus on food &amp; nutrition</a:t>
            </a:r>
          </a:p>
          <a:p>
            <a:pPr marL="685800" indent="-685800">
              <a:lnSpc>
                <a:spcPct val="150000"/>
              </a:lnSpc>
              <a:spcBef>
                <a:spcPct val="0"/>
              </a:spcBef>
              <a:buFont typeface="Arial" panose="020B0604020202020204" pitchFamily="34" charset="0"/>
              <a:buChar char="•"/>
            </a:pPr>
            <a:r>
              <a:rPr lang="en-US" sz="3200" kern="1200" dirty="0">
                <a:solidFill>
                  <a:schemeClr val="tx1"/>
                </a:solidFill>
                <a:latin typeface="+mj-lt"/>
                <a:ea typeface="+mj-ea"/>
                <a:cs typeface="+mj-cs"/>
              </a:rPr>
              <a:t>Comparison to other online pet supply stores</a:t>
            </a:r>
          </a:p>
          <a:p>
            <a:pPr marL="685800" indent="-685800">
              <a:lnSpc>
                <a:spcPct val="90000"/>
              </a:lnSpc>
              <a:spcBef>
                <a:spcPct val="0"/>
              </a:spcBef>
              <a:buFont typeface="Arial" panose="020B0604020202020204" pitchFamily="34" charset="0"/>
              <a:buChar char="•"/>
            </a:pP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65746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ow to Start a Pet Busi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228725"/>
            <a:ext cx="782955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49402" y="6067047"/>
            <a:ext cx="4606517" cy="369332"/>
          </a:xfrm>
          <a:prstGeom prst="rect">
            <a:avLst/>
          </a:prstGeom>
        </p:spPr>
        <p:txBody>
          <a:bodyPr wrap="none">
            <a:spAutoFit/>
          </a:bodyPr>
          <a:lstStyle/>
          <a:p>
            <a:r>
              <a:rPr lang="en-US" dirty="0"/>
              <a:t>https://www.entrepreneur.com/article/190440</a:t>
            </a:r>
          </a:p>
        </p:txBody>
      </p:sp>
    </p:spTree>
    <p:extLst>
      <p:ext uri="{BB962C8B-B14F-4D97-AF65-F5344CB8AC3E}">
        <p14:creationId xmlns:p14="http://schemas.microsoft.com/office/powerpoint/2010/main" val="397088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rnie the shih tz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76" y="253785"/>
            <a:ext cx="6341609" cy="6350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752809" y="6423482"/>
            <a:ext cx="3316934" cy="230832"/>
          </a:xfrm>
          <a:prstGeom prst="rect">
            <a:avLst/>
          </a:prstGeom>
        </p:spPr>
        <p:txBody>
          <a:bodyPr wrap="none">
            <a:spAutoFit/>
          </a:bodyPr>
          <a:lstStyle/>
          <a:p>
            <a:r>
              <a:rPr lang="en-US" sz="900" dirty="0">
                <a:solidFill>
                  <a:schemeClr val="tx1">
                    <a:lumMod val="75000"/>
                  </a:schemeClr>
                </a:solidFill>
              </a:rPr>
              <a:t>https://www.lifewire.com/internet-famous-dogs-3485776</a:t>
            </a:r>
          </a:p>
        </p:txBody>
      </p:sp>
      <p:sp>
        <p:nvSpPr>
          <p:cNvPr id="3" name="TextBox 2"/>
          <p:cNvSpPr txBox="1"/>
          <p:nvPr/>
        </p:nvSpPr>
        <p:spPr>
          <a:xfrm>
            <a:off x="6606619" y="521814"/>
            <a:ext cx="5197310" cy="2123658"/>
          </a:xfrm>
          <a:prstGeom prst="rect">
            <a:avLst/>
          </a:prstGeom>
          <a:noFill/>
        </p:spPr>
        <p:txBody>
          <a:bodyPr wrap="square" rtlCol="0">
            <a:spAutoFit/>
          </a:bodyPr>
          <a:lstStyle/>
          <a:p>
            <a:pPr algn="r"/>
            <a:r>
              <a:rPr lang="en-US" sz="6600" dirty="0">
                <a:effectLst>
                  <a:outerShdw blurRad="38100" dist="38100" dir="2700000" algn="tl">
                    <a:srgbClr val="000000">
                      <a:alpha val="43137"/>
                    </a:srgbClr>
                  </a:outerShdw>
                </a:effectLst>
              </a:rPr>
              <a:t>Any Questions?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735" y="3048577"/>
            <a:ext cx="3752850" cy="2971800"/>
          </a:xfrm>
          <a:prstGeom prst="rect">
            <a:avLst/>
          </a:prstGeom>
        </p:spPr>
      </p:pic>
    </p:spTree>
    <p:extLst>
      <p:ext uri="{BB962C8B-B14F-4D97-AF65-F5344CB8AC3E}">
        <p14:creationId xmlns:p14="http://schemas.microsoft.com/office/powerpoint/2010/main" val="22735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1702" y="3997842"/>
            <a:ext cx="4762842" cy="1200329"/>
          </a:xfrm>
          <a:prstGeom prst="rect">
            <a:avLst/>
          </a:prstGeom>
          <a:noFill/>
        </p:spPr>
        <p:txBody>
          <a:bodyPr wrap="none" rtlCol="0">
            <a:spAutoFit/>
          </a:bodyPr>
          <a:lstStyle/>
          <a:p>
            <a:r>
              <a:rPr lang="en-US" sz="7200" dirty="0"/>
              <a:t>Thank You</a:t>
            </a:r>
          </a:p>
        </p:txBody>
      </p:sp>
    </p:spTree>
    <p:extLst>
      <p:ext uri="{BB962C8B-B14F-4D97-AF65-F5344CB8AC3E}">
        <p14:creationId xmlns:p14="http://schemas.microsoft.com/office/powerpoint/2010/main" val="392641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232" y="889790"/>
            <a:ext cx="6992179" cy="4280926"/>
          </a:xfrm>
          <a:prstGeom prst="rect">
            <a:avLst/>
          </a:prstGeom>
        </p:spPr>
      </p:pic>
    </p:spTree>
    <p:extLst>
      <p:ext uri="{BB962C8B-B14F-4D97-AF65-F5344CB8AC3E}">
        <p14:creationId xmlns:p14="http://schemas.microsoft.com/office/powerpoint/2010/main" val="1425009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4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3429000"/>
            <a:ext cx="9753600" cy="3086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3340343" y="1367909"/>
            <a:ext cx="4749313" cy="369332"/>
          </a:xfrm>
          <a:prstGeom prst="rect">
            <a:avLst/>
          </a:prstGeom>
        </p:spPr>
        <p:txBody>
          <a:bodyPr wrap="none">
            <a:spAutoFit/>
          </a:bodyPr>
          <a:lstStyle/>
          <a:p>
            <a:r>
              <a:rPr lang="en-US" dirty="0"/>
              <a:t>http://stayathomepetservices.com/our-services/</a:t>
            </a:r>
          </a:p>
        </p:txBody>
      </p:sp>
    </p:spTree>
    <p:extLst>
      <p:ext uri="{BB962C8B-B14F-4D97-AF65-F5344CB8AC3E}">
        <p14:creationId xmlns:p14="http://schemas.microsoft.com/office/powerpoint/2010/main" val="52566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19100" y="228600"/>
            <a:ext cx="11353800" cy="6400800"/>
          </a:xfrm>
          <a:prstGeom prst="rect">
            <a:avLst/>
          </a:prstGeom>
        </p:spPr>
      </p:pic>
    </p:spTree>
    <p:extLst>
      <p:ext uri="{BB962C8B-B14F-4D97-AF65-F5344CB8AC3E}">
        <p14:creationId xmlns:p14="http://schemas.microsoft.com/office/powerpoint/2010/main" val="173197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27523" y="4274326"/>
            <a:ext cx="7109292" cy="1874306"/>
            <a:chOff x="356506" y="318717"/>
            <a:chExt cx="7109292" cy="1874306"/>
          </a:xfrm>
        </p:grpSpPr>
        <p:pic>
          <p:nvPicPr>
            <p:cNvPr id="3" name="Picture 2"/>
            <p:cNvPicPr>
              <a:picLocks noChangeAspect="1"/>
            </p:cNvPicPr>
            <p:nvPr/>
          </p:nvPicPr>
          <p:blipFill>
            <a:blip r:embed="rId3"/>
            <a:stretch>
              <a:fillRect/>
            </a:stretch>
          </p:blipFill>
          <p:spPr>
            <a:xfrm>
              <a:off x="356506" y="407850"/>
              <a:ext cx="6278363" cy="1785173"/>
            </a:xfrm>
            <a:prstGeom prst="rect">
              <a:avLst/>
            </a:prstGeom>
          </p:spPr>
        </p:pic>
        <p:pic>
          <p:nvPicPr>
            <p:cNvPr id="4" name="Picture 3"/>
            <p:cNvPicPr>
              <a:picLocks noChangeAspect="1"/>
            </p:cNvPicPr>
            <p:nvPr/>
          </p:nvPicPr>
          <p:blipFill>
            <a:blip r:embed="rId4"/>
            <a:stretch>
              <a:fillRect/>
            </a:stretch>
          </p:blipFill>
          <p:spPr>
            <a:xfrm>
              <a:off x="2162108" y="318717"/>
              <a:ext cx="5303690" cy="530369"/>
            </a:xfrm>
            <a:prstGeom prst="rect">
              <a:avLst/>
            </a:prstGeom>
            <a:ln>
              <a:solidFill>
                <a:schemeClr val="tx1"/>
              </a:solidFill>
            </a:ln>
          </p:spPr>
        </p:pic>
      </p:grpSp>
      <p:sp>
        <p:nvSpPr>
          <p:cNvPr id="5" name="Rectangle 4"/>
          <p:cNvSpPr/>
          <p:nvPr/>
        </p:nvSpPr>
        <p:spPr>
          <a:xfrm>
            <a:off x="7557046" y="5271469"/>
            <a:ext cx="4634954" cy="1754326"/>
          </a:xfrm>
          <a:prstGeom prst="rect">
            <a:avLst/>
          </a:prstGeom>
        </p:spPr>
        <p:txBody>
          <a:bodyPr wrap="square">
            <a:spAutoFit/>
          </a:bodyPr>
          <a:lstStyle/>
          <a:p>
            <a:r>
              <a:rPr lang="en-US" sz="900" dirty="0">
                <a:solidFill>
                  <a:schemeClr val="tx1">
                    <a:lumMod val="75000"/>
                  </a:schemeClr>
                </a:solidFill>
              </a:rPr>
              <a:t>http://nypost.com/2014/04/10/more-young-women-choosing-dogs-over-motherhood/</a:t>
            </a:r>
          </a:p>
          <a:p>
            <a:endParaRPr lang="en-US" sz="900" dirty="0">
              <a:solidFill>
                <a:schemeClr val="tx1">
                  <a:lumMod val="75000"/>
                </a:schemeClr>
              </a:solidFill>
            </a:endParaRPr>
          </a:p>
          <a:p>
            <a:r>
              <a:rPr lang="en-US" sz="900" dirty="0">
                <a:solidFill>
                  <a:schemeClr val="tx1">
                    <a:lumMod val="75000"/>
                  </a:schemeClr>
                </a:solidFill>
              </a:rPr>
              <a:t>https://www.forbes.com/sites/erinlowry/2016/08/31/why-are-so-many-millennials-opting-for-pets-not-parenthood/#50ff1f433963</a:t>
            </a:r>
          </a:p>
          <a:p>
            <a:endParaRPr lang="en-US" sz="900" dirty="0">
              <a:solidFill>
                <a:schemeClr val="tx1">
                  <a:lumMod val="75000"/>
                </a:schemeClr>
              </a:solidFill>
            </a:endParaRPr>
          </a:p>
          <a:p>
            <a:r>
              <a:rPr lang="en-US" sz="900" dirty="0">
                <a:solidFill>
                  <a:schemeClr val="tx1">
                    <a:lumMod val="75000"/>
                  </a:schemeClr>
                </a:solidFill>
              </a:rPr>
              <a:t>https://www.washingtonpost.com/news/business/wp/2016/09/13/millennials-are-picking-pets-over-people/?utm_term=.ec61e57b7dfe</a:t>
            </a:r>
          </a:p>
          <a:p>
            <a:endParaRPr lang="en-US" sz="900" dirty="0">
              <a:solidFill>
                <a:schemeClr val="tx1">
                  <a:lumMod val="75000"/>
                </a:schemeClr>
              </a:solidFill>
            </a:endParaRPr>
          </a:p>
          <a:p>
            <a:endParaRPr lang="en-US" sz="900" dirty="0">
              <a:solidFill>
                <a:schemeClr val="tx1">
                  <a:lumMod val="75000"/>
                </a:schemeClr>
              </a:solidFill>
            </a:endParaRPr>
          </a:p>
          <a:p>
            <a:endParaRPr lang="en-US" sz="900" dirty="0">
              <a:solidFill>
                <a:schemeClr val="tx1">
                  <a:lumMod val="75000"/>
                </a:schemeClr>
              </a:solidFill>
            </a:endParaRPr>
          </a:p>
          <a:p>
            <a:endParaRPr lang="en-US" sz="900" dirty="0">
              <a:solidFill>
                <a:schemeClr val="tx1">
                  <a:lumMod val="75000"/>
                </a:schemeClr>
              </a:solidFill>
            </a:endParaRPr>
          </a:p>
        </p:txBody>
      </p:sp>
      <p:grpSp>
        <p:nvGrpSpPr>
          <p:cNvPr id="16" name="Group 15"/>
          <p:cNvGrpSpPr/>
          <p:nvPr/>
        </p:nvGrpSpPr>
        <p:grpSpPr>
          <a:xfrm>
            <a:off x="347807" y="1955143"/>
            <a:ext cx="11506200" cy="1664196"/>
            <a:chOff x="171450" y="4230100"/>
            <a:chExt cx="11506200" cy="1664196"/>
          </a:xfrm>
        </p:grpSpPr>
        <p:pic>
          <p:nvPicPr>
            <p:cNvPr id="6" name="Picture 5"/>
            <p:cNvPicPr>
              <a:picLocks noChangeAspect="1"/>
            </p:cNvPicPr>
            <p:nvPr/>
          </p:nvPicPr>
          <p:blipFill>
            <a:blip r:embed="rId5"/>
            <a:stretch>
              <a:fillRect/>
            </a:stretch>
          </p:blipFill>
          <p:spPr>
            <a:xfrm>
              <a:off x="171450" y="4722721"/>
              <a:ext cx="11506200" cy="1171575"/>
            </a:xfrm>
            <a:prstGeom prst="rect">
              <a:avLst/>
            </a:prstGeom>
          </p:spPr>
        </p:pic>
        <p:pic>
          <p:nvPicPr>
            <p:cNvPr id="7" name="Picture 6"/>
            <p:cNvPicPr>
              <a:picLocks noChangeAspect="1"/>
            </p:cNvPicPr>
            <p:nvPr/>
          </p:nvPicPr>
          <p:blipFill>
            <a:blip r:embed="rId6"/>
            <a:stretch>
              <a:fillRect/>
            </a:stretch>
          </p:blipFill>
          <p:spPr>
            <a:xfrm>
              <a:off x="1752601" y="4230100"/>
              <a:ext cx="4514850" cy="774937"/>
            </a:xfrm>
            <a:prstGeom prst="rect">
              <a:avLst/>
            </a:prstGeom>
            <a:ln>
              <a:solidFill>
                <a:schemeClr val="tx1"/>
              </a:solidFill>
            </a:ln>
          </p:spPr>
        </p:pic>
      </p:grpSp>
      <p:grpSp>
        <p:nvGrpSpPr>
          <p:cNvPr id="15" name="Group 14"/>
          <p:cNvGrpSpPr/>
          <p:nvPr/>
        </p:nvGrpSpPr>
        <p:grpSpPr>
          <a:xfrm>
            <a:off x="1830456" y="449348"/>
            <a:ext cx="9486067" cy="1400956"/>
            <a:chOff x="2124371" y="2630226"/>
            <a:chExt cx="9486067" cy="1400956"/>
          </a:xfrm>
        </p:grpSpPr>
        <p:pic>
          <p:nvPicPr>
            <p:cNvPr id="10" name="Picture 9"/>
            <p:cNvPicPr>
              <a:picLocks noChangeAspect="1"/>
            </p:cNvPicPr>
            <p:nvPr/>
          </p:nvPicPr>
          <p:blipFill rotWithShape="1">
            <a:blip r:embed="rId7"/>
            <a:srcRect t="17120" r="11806" b="50700"/>
            <a:stretch/>
          </p:blipFill>
          <p:spPr>
            <a:xfrm>
              <a:off x="2124371" y="2630226"/>
              <a:ext cx="9486067" cy="981439"/>
            </a:xfrm>
            <a:prstGeom prst="rect">
              <a:avLst/>
            </a:prstGeom>
          </p:spPr>
        </p:pic>
        <p:pic>
          <p:nvPicPr>
            <p:cNvPr id="12" name="Picture 11"/>
            <p:cNvPicPr>
              <a:picLocks noChangeAspect="1"/>
            </p:cNvPicPr>
            <p:nvPr/>
          </p:nvPicPr>
          <p:blipFill rotWithShape="1">
            <a:blip r:embed="rId8"/>
            <a:srcRect r="13879" b="22304"/>
            <a:stretch/>
          </p:blipFill>
          <p:spPr>
            <a:xfrm>
              <a:off x="7704233" y="3219446"/>
              <a:ext cx="2961205" cy="811736"/>
            </a:xfrm>
            <a:prstGeom prst="rect">
              <a:avLst/>
            </a:prstGeom>
            <a:ln>
              <a:solidFill>
                <a:schemeClr val="tx1"/>
              </a:solidFill>
            </a:ln>
          </p:spPr>
        </p:pic>
      </p:grpSp>
    </p:spTree>
    <p:extLst>
      <p:ext uri="{BB962C8B-B14F-4D97-AF65-F5344CB8AC3E}">
        <p14:creationId xmlns:p14="http://schemas.microsoft.com/office/powerpoint/2010/main" val="369207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p:cNvPicPr>
            <a:picLocks noChangeAspect="1"/>
          </p:cNvPicPr>
          <p:nvPr/>
        </p:nvPicPr>
        <p:blipFill>
          <a:blip r:embed="rId2"/>
          <a:stretch>
            <a:fillRect/>
          </a:stretch>
        </p:blipFill>
        <p:spPr>
          <a:xfrm>
            <a:off x="447675" y="242887"/>
            <a:ext cx="11296650" cy="6372225"/>
          </a:xfrm>
          <a:prstGeom prst="rect">
            <a:avLst/>
          </a:prstGeom>
        </p:spPr>
      </p:pic>
    </p:spTree>
    <p:extLst>
      <p:ext uri="{BB962C8B-B14F-4D97-AF65-F5344CB8AC3E}">
        <p14:creationId xmlns:p14="http://schemas.microsoft.com/office/powerpoint/2010/main" val="3682738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2437" y="247650"/>
            <a:ext cx="11287125" cy="6362700"/>
          </a:xfrm>
          <a:prstGeom prst="rect">
            <a:avLst/>
          </a:prstGeom>
        </p:spPr>
      </p:pic>
    </p:spTree>
    <p:extLst>
      <p:ext uri="{BB962C8B-B14F-4D97-AF65-F5344CB8AC3E}">
        <p14:creationId xmlns:p14="http://schemas.microsoft.com/office/powerpoint/2010/main" val="2253521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9100" y="223837"/>
            <a:ext cx="11353800" cy="6410325"/>
          </a:xfrm>
          <a:prstGeom prst="rect">
            <a:avLst/>
          </a:prstGeom>
        </p:spPr>
      </p:pic>
    </p:spTree>
    <p:extLst>
      <p:ext uri="{BB962C8B-B14F-4D97-AF65-F5344CB8AC3E}">
        <p14:creationId xmlns:p14="http://schemas.microsoft.com/office/powerpoint/2010/main" val="2952958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290512"/>
            <a:ext cx="11125200" cy="6276975"/>
          </a:xfrm>
          <a:prstGeom prst="rect">
            <a:avLst/>
          </a:prstGeom>
        </p:spPr>
      </p:pic>
    </p:spTree>
    <p:extLst>
      <p:ext uri="{BB962C8B-B14F-4D97-AF65-F5344CB8AC3E}">
        <p14:creationId xmlns:p14="http://schemas.microsoft.com/office/powerpoint/2010/main" val="1617995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90"/>
          <a:stretch/>
        </p:blipFill>
        <p:spPr>
          <a:xfrm>
            <a:off x="528637" y="271462"/>
            <a:ext cx="11124648" cy="6253163"/>
          </a:xfrm>
          <a:prstGeom prst="rect">
            <a:avLst/>
          </a:prstGeom>
        </p:spPr>
      </p:pic>
    </p:spTree>
    <p:extLst>
      <p:ext uri="{BB962C8B-B14F-4D97-AF65-F5344CB8AC3E}">
        <p14:creationId xmlns:p14="http://schemas.microsoft.com/office/powerpoint/2010/main" val="4089006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5" y="252412"/>
            <a:ext cx="11144250" cy="6353175"/>
          </a:xfrm>
          <a:prstGeom prst="rect">
            <a:avLst/>
          </a:prstGeom>
        </p:spPr>
      </p:pic>
    </p:spTree>
    <p:extLst>
      <p:ext uri="{BB962C8B-B14F-4D97-AF65-F5344CB8AC3E}">
        <p14:creationId xmlns:p14="http://schemas.microsoft.com/office/powerpoint/2010/main" val="3357107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44" b="5320"/>
          <a:stretch/>
        </p:blipFill>
        <p:spPr>
          <a:xfrm>
            <a:off x="0" y="0"/>
            <a:ext cx="12192000" cy="7342746"/>
          </a:xfrm>
          <a:prstGeom prst="rect">
            <a:avLst/>
          </a:prstGeom>
        </p:spPr>
      </p:pic>
    </p:spTree>
    <p:extLst>
      <p:ext uri="{BB962C8B-B14F-4D97-AF65-F5344CB8AC3E}">
        <p14:creationId xmlns:p14="http://schemas.microsoft.com/office/powerpoint/2010/main" val="138721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5" name="Oval 4"/>
          <p:cNvSpPr/>
          <p:nvPr/>
        </p:nvSpPr>
        <p:spPr>
          <a:xfrm>
            <a:off x="2612570" y="1736271"/>
            <a:ext cx="2438401" cy="6585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5050971" y="2706461"/>
            <a:ext cx="6326642" cy="3570992"/>
          </a:xfrm>
          <a:prstGeom prst="rect">
            <a:avLst/>
          </a:prstGeom>
        </p:spPr>
      </p:pic>
    </p:spTree>
    <p:extLst>
      <p:ext uri="{BB962C8B-B14F-4D97-AF65-F5344CB8AC3E}">
        <p14:creationId xmlns:p14="http://schemas.microsoft.com/office/powerpoint/2010/main" val="289155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5" name="Oval 4"/>
          <p:cNvSpPr/>
          <p:nvPr/>
        </p:nvSpPr>
        <p:spPr>
          <a:xfrm>
            <a:off x="6095999" y="2748643"/>
            <a:ext cx="1360714" cy="1360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5192484" y="2220684"/>
            <a:ext cx="7086601" cy="5823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480953" y="5023754"/>
            <a:ext cx="1295403" cy="6123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2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Oval 2"/>
          <p:cNvSpPr/>
          <p:nvPr/>
        </p:nvSpPr>
        <p:spPr>
          <a:xfrm>
            <a:off x="1306283" y="136072"/>
            <a:ext cx="250371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445827" y="593272"/>
            <a:ext cx="1360714" cy="1360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360589" y="2172380"/>
            <a:ext cx="11144250" cy="4467225"/>
          </a:xfrm>
          <a:prstGeom prst="rect">
            <a:avLst/>
          </a:prstGeom>
        </p:spPr>
      </p:pic>
    </p:spTree>
    <p:extLst>
      <p:ext uri="{BB962C8B-B14F-4D97-AF65-F5344CB8AC3E}">
        <p14:creationId xmlns:p14="http://schemas.microsoft.com/office/powerpoint/2010/main" val="2646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Oval 4"/>
          <p:cNvSpPr/>
          <p:nvPr/>
        </p:nvSpPr>
        <p:spPr>
          <a:xfrm>
            <a:off x="8621484" y="2819400"/>
            <a:ext cx="3461658" cy="40494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745671" y="1153205"/>
            <a:ext cx="6172200" cy="4791075"/>
          </a:xfrm>
          <a:prstGeom prst="rect">
            <a:avLst/>
          </a:prstGeom>
        </p:spPr>
      </p:pic>
    </p:spTree>
    <p:extLst>
      <p:ext uri="{BB962C8B-B14F-4D97-AF65-F5344CB8AC3E}">
        <p14:creationId xmlns:p14="http://schemas.microsoft.com/office/powerpoint/2010/main" val="11747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8132" y="620486"/>
            <a:ext cx="7832593" cy="3539430"/>
          </a:xfrm>
          <a:prstGeom prst="rect">
            <a:avLst/>
          </a:prstGeom>
          <a:noFill/>
        </p:spPr>
        <p:txBody>
          <a:bodyPr wrap="none" rtlCol="0">
            <a:spAutoFit/>
          </a:bodyPr>
          <a:lstStyle/>
          <a:p>
            <a:r>
              <a:rPr lang="en-US" sz="3200" dirty="0"/>
              <a:t>Cleaning and Pre-processing the Data</a:t>
            </a:r>
          </a:p>
          <a:p>
            <a:endParaRPr lang="en-US" sz="3200" dirty="0"/>
          </a:p>
          <a:p>
            <a:pPr marL="742950" lvl="1" indent="-285750">
              <a:buFont typeface="Arial" panose="020B0604020202020204" pitchFamily="34" charset="0"/>
              <a:buChar char="•"/>
            </a:pPr>
            <a:r>
              <a:rPr lang="en-US" sz="3200" dirty="0"/>
              <a:t>Numeric columns</a:t>
            </a:r>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r>
              <a:rPr lang="en-US" sz="3200" dirty="0"/>
              <a:t>Pet and Item Type</a:t>
            </a:r>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r>
              <a:rPr lang="en-US" sz="3200" dirty="0"/>
              <a:t>Missing Values</a:t>
            </a:r>
          </a:p>
        </p:txBody>
      </p:sp>
      <p:pic>
        <p:nvPicPr>
          <p:cNvPr id="3" name="Picture 2"/>
          <p:cNvPicPr>
            <a:picLocks noChangeAspect="1"/>
          </p:cNvPicPr>
          <p:nvPr/>
        </p:nvPicPr>
        <p:blipFill>
          <a:blip r:embed="rId3"/>
          <a:stretch>
            <a:fillRect/>
          </a:stretch>
        </p:blipFill>
        <p:spPr>
          <a:xfrm>
            <a:off x="7112452" y="1656669"/>
            <a:ext cx="3936547" cy="4695267"/>
          </a:xfrm>
          <a:prstGeom prst="rect">
            <a:avLst/>
          </a:prstGeom>
        </p:spPr>
      </p:pic>
    </p:spTree>
    <p:extLst>
      <p:ext uri="{BB962C8B-B14F-4D97-AF65-F5344CB8AC3E}">
        <p14:creationId xmlns:p14="http://schemas.microsoft.com/office/powerpoint/2010/main" val="727879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492</TotalTime>
  <Words>513</Words>
  <Application>Microsoft Office PowerPoint</Application>
  <PresentationFormat>Widescreen</PresentationFormat>
  <Paragraphs>75</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Cooper Black</vt:lpstr>
      <vt:lpstr>Segoe UI Black</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kickham</dc:creator>
  <cp:lastModifiedBy>sean kickham</cp:lastModifiedBy>
  <cp:revision>45</cp:revision>
  <dcterms:created xsi:type="dcterms:W3CDTF">2017-05-07T14:21:50Z</dcterms:created>
  <dcterms:modified xsi:type="dcterms:W3CDTF">2017-05-08T02:53:52Z</dcterms:modified>
</cp:coreProperties>
</file>